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0" r:id="rId2"/>
    <p:sldId id="362" r:id="rId3"/>
    <p:sldId id="385" r:id="rId4"/>
    <p:sldId id="386" r:id="rId5"/>
    <p:sldId id="388" r:id="rId6"/>
    <p:sldId id="389" r:id="rId7"/>
    <p:sldId id="390" r:id="rId8"/>
    <p:sldId id="391" r:id="rId9"/>
    <p:sldId id="392" r:id="rId10"/>
    <p:sldId id="395" r:id="rId11"/>
    <p:sldId id="396" r:id="rId12"/>
    <p:sldId id="397" r:id="rId13"/>
    <p:sldId id="398" r:id="rId14"/>
    <p:sldId id="399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0000"/>
    <a:srgbClr val="5A5A32"/>
    <a:srgbClr val="696932"/>
    <a:srgbClr val="8A8840"/>
    <a:srgbClr val="FFCC99"/>
    <a:srgbClr val="000099"/>
    <a:srgbClr val="CC0000"/>
    <a:srgbClr val="0033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1374" autoAdjust="0"/>
  </p:normalViewPr>
  <p:slideViewPr>
    <p:cSldViewPr>
      <p:cViewPr varScale="1">
        <p:scale>
          <a:sx n="89" d="100"/>
          <a:sy n="89" d="100"/>
        </p:scale>
        <p:origin x="17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00E695-1892-4DB2-BC99-DFE00BC604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14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23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Izvor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zvuka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zra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l-SI" sz="1000" dirty="0">
                <a:solidFill>
                  <a:srgbClr val="000066"/>
                </a:solidFill>
              </a:rPr>
              <a:t>energiju zvuka čija količina direktno zavisi od zvučne snage izvora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. K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ao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rezultat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se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javlja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zvu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ni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pritisak</a:t>
            </a:r>
            <a:r>
              <a:rPr lang="sl-SI" sz="1000" dirty="0">
                <a:solidFill>
                  <a:srgbClr val="000066"/>
                </a:solidFill>
              </a:rPr>
              <a:t> u okruženju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endParaRPr lang="en-GB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990000"/>
                </a:solidFill>
              </a:rPr>
              <a:t>ZVUČNI PRITISAK JE POSLEDICA,  A ZVUČNA SNAGA JE UZROK ! </a:t>
            </a:r>
            <a:endParaRPr lang="en-GB" sz="1000" dirty="0">
              <a:solidFill>
                <a:srgbClr val="990000"/>
              </a:solidFill>
              <a:cs typeface="Times New Roman" pitchFamily="18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990000"/>
                </a:solidFill>
                <a:cs typeface="Times New Roman" pitchFamily="18" charset="0"/>
              </a:rPr>
              <a:t>Zvu</a:t>
            </a:r>
            <a:r>
              <a:rPr lang="sl-SI" sz="1000" dirty="0">
                <a:solidFill>
                  <a:srgbClr val="990000"/>
                </a:solidFill>
              </a:rPr>
              <a:t>č</a:t>
            </a:r>
            <a:r>
              <a:rPr lang="en-US" sz="1000" dirty="0" err="1">
                <a:solidFill>
                  <a:srgbClr val="990000"/>
                </a:solidFill>
                <a:cs typeface="Times New Roman" pitchFamily="18" charset="0"/>
              </a:rPr>
              <a:t>na</a:t>
            </a:r>
            <a:r>
              <a:rPr lang="en-US" sz="1000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990000"/>
                </a:solidFill>
                <a:cs typeface="Times New Roman" pitchFamily="18" charset="0"/>
              </a:rPr>
              <a:t>snaga</a:t>
            </a:r>
            <a:r>
              <a:rPr lang="en-US" sz="1000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990000"/>
                </a:solidFill>
                <a:cs typeface="Times New Roman" pitchFamily="18" charset="0"/>
              </a:rPr>
              <a:t>izvora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definiše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l-SI" sz="1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brzinu</a:t>
            </a:r>
            <a:r>
              <a:rPr lang="sl-SI" sz="1000" dirty="0">
                <a:solidFill>
                  <a:srgbClr val="000066"/>
                </a:solidFill>
              </a:rPr>
              <a:t> kojom izvor zvuka emituje energiju zvuka, odnosno,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energiju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zvuka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koja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u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jedininici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vremena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prolazi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kroz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bilo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koju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površinu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koja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obuhvata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izvor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endParaRPr lang="en-GB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algn="just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08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Ukoliko je poznat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intenzitet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zvuka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,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mo</a:t>
            </a:r>
            <a:r>
              <a:rPr lang="sl-SI" sz="1000" dirty="0">
                <a:solidFill>
                  <a:srgbClr val="000066"/>
                </a:solidFill>
              </a:rPr>
              <a:t>ž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e se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odrediti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energija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zvuka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koja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se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prenosi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kroz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odre</a:t>
            </a:r>
            <a:r>
              <a:rPr lang="sl-SI" sz="1000" dirty="0">
                <a:solidFill>
                  <a:srgbClr val="000066"/>
                </a:solidFill>
              </a:rPr>
              <a:t>đ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enu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površinu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endParaRPr lang="en-GB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Ukoliko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površina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potpuno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obuhvata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zvu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ni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izvor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,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prostorno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vremenski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usrednjena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vrednost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promenljivog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intenziteta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zvuka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po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posmatranoj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površini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odre</a:t>
            </a:r>
            <a:r>
              <a:rPr lang="sl-SI" sz="1000" dirty="0">
                <a:solidFill>
                  <a:srgbClr val="000066"/>
                </a:solidFill>
              </a:rPr>
              <a:t>đ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uje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zvu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nu 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s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nagu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izvora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endParaRPr lang="en-GB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Skalarni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proizvod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vektora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intenziteta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 zvuka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vektora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površine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ukazuje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na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potrebu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uzimanja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u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obzir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samo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komponente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intenziteta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zvuka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normalne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na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površinu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koja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obuhvata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izvor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zvuka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endParaRPr lang="en-GB" sz="1000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09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b="0" dirty="0">
                <a:solidFill>
                  <a:srgbClr val="000066"/>
                </a:solidFill>
                <a:latin typeface="Arial" charset="0"/>
              </a:rPr>
              <a:t>Površina na kojoj se određuje intenzitet zvuka poklapa se sa talasnim frontom.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b="0" dirty="0">
                <a:solidFill>
                  <a:srgbClr val="000066"/>
                </a:solidFill>
                <a:latin typeface="Arial" charset="0"/>
              </a:rPr>
              <a:t>Na slikama je prikazano </a:t>
            </a:r>
            <a:r>
              <a:rPr lang="sr-Latn-RS" sz="1000" b="0" i="0" dirty="0">
                <a:solidFill>
                  <a:srgbClr val="000066"/>
                </a:solidFill>
                <a:latin typeface="Arial" charset="0"/>
              </a:rPr>
              <a:t>m</a:t>
            </a:r>
            <a:r>
              <a:rPr lang="en-US" sz="1000" b="0" i="0" dirty="0" err="1">
                <a:solidFill>
                  <a:srgbClr val="000066"/>
                </a:solidFill>
                <a:latin typeface="Arial" charset="0"/>
              </a:rPr>
              <a:t>erenje</a:t>
            </a:r>
            <a:r>
              <a:rPr lang="en-US" sz="1000" b="0" i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1000" b="0" i="0" dirty="0" err="1">
                <a:solidFill>
                  <a:srgbClr val="000066"/>
                </a:solidFill>
                <a:latin typeface="Arial" charset="0"/>
              </a:rPr>
              <a:t>normalne</a:t>
            </a:r>
            <a:r>
              <a:rPr lang="en-US" sz="1000" b="0" i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1000" b="0" i="0" dirty="0" err="1">
                <a:solidFill>
                  <a:srgbClr val="000066"/>
                </a:solidFill>
                <a:latin typeface="Arial" charset="0"/>
              </a:rPr>
              <a:t>komponente</a:t>
            </a:r>
            <a:r>
              <a:rPr lang="en-US" sz="1000" b="0" i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1000" b="0" i="0" dirty="0" err="1">
                <a:solidFill>
                  <a:srgbClr val="000066"/>
                </a:solidFill>
                <a:latin typeface="Arial" charset="0"/>
              </a:rPr>
              <a:t>inten</a:t>
            </a:r>
            <a:r>
              <a:rPr lang="sl-SI" sz="1000" b="0" i="0" dirty="0">
                <a:solidFill>
                  <a:srgbClr val="000066"/>
                </a:solidFill>
                <a:latin typeface="Arial" charset="0"/>
              </a:rPr>
              <a:t>z</a:t>
            </a:r>
            <a:r>
              <a:rPr lang="en-US" sz="1000" b="0" i="0" dirty="0" err="1">
                <a:solidFill>
                  <a:srgbClr val="000066"/>
                </a:solidFill>
                <a:latin typeface="Arial" charset="0"/>
              </a:rPr>
              <a:t>iteta</a:t>
            </a:r>
            <a:r>
              <a:rPr lang="en-US" sz="1000" b="0" i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1000" b="0" i="0" dirty="0" err="1">
                <a:solidFill>
                  <a:srgbClr val="000066"/>
                </a:solidFill>
                <a:latin typeface="Arial" charset="0"/>
              </a:rPr>
              <a:t>zvuka</a:t>
            </a:r>
            <a:r>
              <a:rPr lang="en-US" sz="1000" b="0" i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sl-SI" sz="1000" b="0" i="0" dirty="0">
                <a:solidFill>
                  <a:srgbClr val="000066"/>
                </a:solidFill>
                <a:latin typeface="Arial" charset="0"/>
              </a:rPr>
              <a:t>u diskretnim mernim tačkama, na površini koja potpuno obuhvata izvor buke, a u cilju određivanja njegove zvučne snage.</a:t>
            </a:r>
            <a:endParaRPr lang="en-US" sz="1000" b="0" i="0" dirty="0">
              <a:solidFill>
                <a:srgbClr val="000066"/>
              </a:solidFill>
              <a:latin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000" b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55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Ako je poznata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snag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izvora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 zvuka,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mo</a:t>
            </a:r>
            <a:r>
              <a:rPr lang="sl-SI" sz="1000" dirty="0">
                <a:solidFill>
                  <a:srgbClr val="000066"/>
                </a:solidFill>
              </a:rPr>
              <a:t>ž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e se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odrediti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vrednost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zvu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nog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pritiska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intenziteta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zvuka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na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odre</a:t>
            </a:r>
            <a:r>
              <a:rPr lang="sl-SI" sz="1000" dirty="0">
                <a:solidFill>
                  <a:srgbClr val="000066"/>
                </a:solidFill>
              </a:rPr>
              <a:t>đ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enom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rastojanju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RS" sz="1000" i="1" dirty="0">
                <a:solidFill>
                  <a:srgbClr val="000066"/>
                </a:solidFill>
                <a:cs typeface="Times New Roman" pitchFamily="18" charset="0"/>
              </a:rPr>
              <a:t>r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od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izvora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zvuka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,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uzimaju</a:t>
            </a:r>
            <a:r>
              <a:rPr lang="sl-SI" sz="1000" dirty="0">
                <a:solidFill>
                  <a:srgbClr val="000066"/>
                </a:solidFill>
              </a:rPr>
              <a:t>ć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u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obzir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karakteristike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prostiranja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zvu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nih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talasa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 u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posmatranoj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sredini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endParaRPr lang="en-GB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65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endParaRPr lang="en-US" sz="1000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94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4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Čestice sredine se 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p</a:t>
            </a:r>
            <a:r>
              <a:rPr lang="sl-SI" sz="1000" dirty="0">
                <a:solidFill>
                  <a:srgbClr val="000066"/>
                </a:solidFill>
              </a:rPr>
              <a:t>re i posle nailaska zvučnog talasa nalaze u mirovanju, tako da je njihova potencijalna i kinetička energija jednaka nuli.</a:t>
            </a:r>
            <a:endParaRPr lang="en-GB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Pri prolasku zvučnog talasa, čestice sredine su i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zlo</a:t>
            </a:r>
            <a:r>
              <a:rPr lang="sl-SI" sz="1000" dirty="0">
                <a:solidFill>
                  <a:srgbClr val="000066"/>
                </a:solidFill>
              </a:rPr>
              <a:t>ž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en</a:t>
            </a:r>
            <a:r>
              <a:rPr lang="sl-SI" sz="1000" dirty="0">
                <a:solidFill>
                  <a:srgbClr val="000066"/>
                </a:solidFill>
              </a:rPr>
              <a:t>e u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ticaju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l-SI" sz="1000" dirty="0">
                <a:solidFill>
                  <a:srgbClr val="000066"/>
                </a:solidFill>
              </a:rPr>
              <a:t>statičkog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zvu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nog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pritiska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koji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l-SI" sz="1000" dirty="0">
                <a:solidFill>
                  <a:srgbClr val="000066"/>
                </a:solidFill>
              </a:rPr>
              <a:t>je promenljiv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. </a:t>
            </a:r>
            <a:endParaRPr lang="en-GB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Promene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zvu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nog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pritiska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izazivaju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kretanje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l-SI" sz="1000" dirty="0">
                <a:solidFill>
                  <a:srgbClr val="000066"/>
                </a:solidFill>
              </a:rPr>
              <a:t>čestica oko ravnotežnog položaja, čime se menja njihova kinetička energija.</a:t>
            </a:r>
            <a:endParaRPr lang="en-GB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Kretanje čestica prouzrokuje kompresiju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sl-SI" sz="1000" dirty="0">
                <a:solidFill>
                  <a:srgbClr val="000066"/>
                </a:solidFill>
              </a:rPr>
              <a:t>ili ekspanziju sredine, čime se menja potencijalna energija sredine. </a:t>
            </a:r>
            <a:endParaRPr lang="en-GB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Kompresija i ekspanzij</a:t>
            </a:r>
            <a:r>
              <a:rPr lang="en-US" sz="1000" dirty="0">
                <a:solidFill>
                  <a:srgbClr val="000066"/>
                </a:solidFill>
              </a:rPr>
              <a:t>a</a:t>
            </a:r>
            <a:r>
              <a:rPr lang="sl-SI" sz="1000" dirty="0">
                <a:solidFill>
                  <a:srgbClr val="000066"/>
                </a:solidFill>
              </a:rPr>
              <a:t> sredine izazivaju kretanje čestica u narednom sloju, čime se nastavlja proces prenošenja energije zvuka naizmeničnim pretvaranjem kinetičke energije u potencijalnu i obrnuto.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990000"/>
                </a:solidFill>
              </a:rPr>
              <a:t>Energija zvuka </a:t>
            </a:r>
            <a:r>
              <a:rPr lang="sl-SI" sz="1000" i="1" dirty="0">
                <a:solidFill>
                  <a:srgbClr val="990000"/>
                </a:solidFill>
              </a:rPr>
              <a:t>W</a:t>
            </a:r>
            <a:r>
              <a:rPr lang="sl-SI" sz="1000" dirty="0">
                <a:solidFill>
                  <a:srgbClr val="990000"/>
                </a:solidFill>
              </a:rPr>
              <a:t> [J] </a:t>
            </a:r>
            <a:r>
              <a:rPr lang="sl-SI" sz="1000" dirty="0">
                <a:solidFill>
                  <a:srgbClr val="000066"/>
                </a:solidFill>
              </a:rPr>
              <a:t>je ekvivalentna radu koji izvrši sila </a:t>
            </a:r>
            <a:r>
              <a:rPr lang="en-US" sz="1000" i="1" dirty="0">
                <a:solidFill>
                  <a:srgbClr val="000066"/>
                </a:solidFill>
                <a:cs typeface="Times New Roman" pitchFamily="18" charset="0"/>
              </a:rPr>
              <a:t>F</a:t>
            </a:r>
            <a:r>
              <a:rPr lang="sl-SI" sz="1000" dirty="0">
                <a:solidFill>
                  <a:srgbClr val="000066"/>
                </a:solidFill>
              </a:rPr>
              <a:t> kada dejstvuje na česticu sredine, pri čemu izaziva kretanje te čestice. </a:t>
            </a:r>
            <a:r>
              <a:rPr lang="sr-Latn-RS" sz="1000" dirty="0">
                <a:solidFill>
                  <a:srgbClr val="000066"/>
                </a:solidFill>
              </a:rPr>
              <a:t>Pobudna sila </a:t>
            </a:r>
            <a:r>
              <a:rPr lang="sr-Latn-RS" sz="1000" i="1" dirty="0">
                <a:solidFill>
                  <a:srgbClr val="000066"/>
                </a:solidFill>
              </a:rPr>
              <a:t>F</a:t>
            </a:r>
            <a:r>
              <a:rPr lang="sr-Latn-RS" sz="1000" dirty="0">
                <a:solidFill>
                  <a:srgbClr val="000066"/>
                </a:solidFill>
              </a:rPr>
              <a:t> nastaje kao posledica promene zvučnog pritiska u sredini.</a:t>
            </a:r>
            <a:endParaRPr lang="en-GB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z="1000" dirty="0">
                <a:solidFill>
                  <a:srgbClr val="000066"/>
                </a:solidFill>
              </a:rPr>
              <a:t>Postoje</a:t>
            </a:r>
            <a:r>
              <a:rPr lang="sr-Latn-RS" sz="1000" baseline="0" dirty="0">
                <a:solidFill>
                  <a:srgbClr val="000066"/>
                </a:solidFill>
              </a:rPr>
              <a:t> d</a:t>
            </a:r>
            <a:r>
              <a:rPr lang="en-US" sz="1000" dirty="0" err="1">
                <a:solidFill>
                  <a:srgbClr val="000066"/>
                </a:solidFill>
              </a:rPr>
              <a:t>va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vida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energije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zvuka</a:t>
            </a:r>
            <a:r>
              <a:rPr lang="en-US" sz="1000" dirty="0">
                <a:solidFill>
                  <a:srgbClr val="000066"/>
                </a:solidFill>
              </a:rPr>
              <a:t>:</a:t>
            </a:r>
            <a:endParaRPr lang="en-GB" sz="1000" dirty="0">
              <a:solidFill>
                <a:srgbClr val="000066"/>
              </a:solidFill>
            </a:endParaRPr>
          </a:p>
          <a:p>
            <a:pPr marL="228600" marR="0" indent="-2286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000" dirty="0" err="1">
                <a:solidFill>
                  <a:srgbClr val="990000"/>
                </a:solidFill>
              </a:rPr>
              <a:t>Kineti</a:t>
            </a:r>
            <a:r>
              <a:rPr lang="sr-Latn-CS" sz="1000" dirty="0">
                <a:solidFill>
                  <a:srgbClr val="990000"/>
                </a:solidFill>
              </a:rPr>
              <a:t>čka energija zvuka </a:t>
            </a:r>
            <a:r>
              <a:rPr lang="sr-Latn-CS" sz="1000" dirty="0">
                <a:solidFill>
                  <a:srgbClr val="000066"/>
                </a:solidFill>
              </a:rPr>
              <a:t>– posledica kretanja čestica oko ravnotežnog položaja;</a:t>
            </a:r>
            <a:endParaRPr lang="en-GB" sz="1000" dirty="0">
              <a:solidFill>
                <a:srgbClr val="000066"/>
              </a:solidFill>
            </a:endParaRPr>
          </a:p>
          <a:p>
            <a:pPr marL="228600" marR="0" indent="-2286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Latn-CS" sz="1000" dirty="0">
                <a:solidFill>
                  <a:srgbClr val="990000"/>
                </a:solidFill>
              </a:rPr>
              <a:t>Potencijalna energija zvuka </a:t>
            </a:r>
            <a:r>
              <a:rPr lang="sr-Latn-CS" sz="1000" dirty="0">
                <a:solidFill>
                  <a:srgbClr val="000066"/>
                </a:solidFill>
              </a:rPr>
              <a:t>– posledica kompresije i ekspanzije sredine.</a:t>
            </a:r>
            <a:endParaRPr lang="en-GB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50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Energija zvuka se kao veličina za opisivanje kretanja zvučnih talasa i prenošenja energije zvuka koristi retko, pogotovo kada je prostor kroz koji se prostire talas veliki.</a:t>
            </a:r>
            <a:endParaRPr lang="en-GB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Češće se koristi veličina </a:t>
            </a:r>
            <a:r>
              <a:rPr lang="sl-SI" sz="1000" dirty="0">
                <a:solidFill>
                  <a:srgbClr val="990000"/>
                </a:solidFill>
              </a:rPr>
              <a:t>gustina energije zvuka E </a:t>
            </a:r>
            <a:r>
              <a:rPr lang="sl-SI" sz="1000" dirty="0">
                <a:solidFill>
                  <a:srgbClr val="990000"/>
                </a:solidFill>
                <a:cs typeface="Arial" charset="0"/>
                <a:sym typeface="Symbol" pitchFamily="18" charset="2"/>
              </a:rPr>
              <a:t></a:t>
            </a:r>
            <a:r>
              <a:rPr lang="sl-SI" sz="1000" dirty="0">
                <a:solidFill>
                  <a:srgbClr val="990000"/>
                </a:solidFill>
              </a:rPr>
              <a:t>J/m</a:t>
            </a:r>
            <a:r>
              <a:rPr lang="sl-SI" sz="1000" baseline="30000" dirty="0">
                <a:solidFill>
                  <a:srgbClr val="990000"/>
                </a:solidFill>
              </a:rPr>
              <a:t>3</a:t>
            </a:r>
            <a:r>
              <a:rPr lang="sl-SI" sz="1000" dirty="0">
                <a:solidFill>
                  <a:srgbClr val="990000"/>
                </a:solidFill>
                <a:cs typeface="Arial" charset="0"/>
                <a:sym typeface="Symbol" pitchFamily="18" charset="2"/>
              </a:rPr>
              <a:t></a:t>
            </a:r>
            <a:r>
              <a:rPr lang="sl-SI" sz="1000" dirty="0">
                <a:solidFill>
                  <a:srgbClr val="000066"/>
                </a:solidFill>
                <a:sym typeface="Symbol" pitchFamily="18" charset="2"/>
              </a:rPr>
              <a:t>, </a:t>
            </a:r>
            <a:r>
              <a:rPr lang="sl-SI" sz="1000" dirty="0">
                <a:solidFill>
                  <a:srgbClr val="000066"/>
                </a:solidFill>
              </a:rPr>
              <a:t>koja se definiše kao energija zvuka po jedinici zapremine:</a:t>
            </a:r>
            <a:endParaRPr lang="en-GB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Gustina energije zvuka ima </a:t>
            </a:r>
            <a:r>
              <a:rPr lang="sl-SI" sz="1000" dirty="0">
                <a:solidFill>
                  <a:srgbClr val="990000"/>
                </a:solidFill>
              </a:rPr>
              <a:t>kinetičku komponentu </a:t>
            </a:r>
            <a:r>
              <a:rPr lang="sl-SI" sz="1000" dirty="0">
                <a:solidFill>
                  <a:srgbClr val="000066"/>
                </a:solidFill>
              </a:rPr>
              <a:t>(koja je posledica kretanja čestica) i </a:t>
            </a:r>
            <a:r>
              <a:rPr lang="sl-SI" sz="1000" dirty="0">
                <a:solidFill>
                  <a:srgbClr val="990000"/>
                </a:solidFill>
              </a:rPr>
              <a:t>potencijalnu komponentu </a:t>
            </a:r>
            <a:r>
              <a:rPr lang="sl-SI" sz="1000" dirty="0">
                <a:solidFill>
                  <a:srgbClr val="000066"/>
                </a:solidFill>
              </a:rPr>
              <a:t>(koja je posledica kompresije i ekspanzije sredine).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Kineti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energija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nastaje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kao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posledica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oscilovanja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estica</a:t>
            </a:r>
            <a:r>
              <a:rPr lang="sl-SI" sz="1000" dirty="0">
                <a:solidFill>
                  <a:srgbClr val="000066"/>
                </a:solidFill>
              </a:rPr>
              <a:t> oko ravnotežnog položaja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.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elementarnu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zapreminu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1000" i="1" dirty="0">
                <a:solidFill>
                  <a:srgbClr val="000066"/>
                </a:solidFill>
                <a:cs typeface="Times New Roman" pitchFamily="18" charset="0"/>
              </a:rPr>
              <a:t>V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,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koja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obuhvata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masu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fluida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1000" i="1" dirty="0">
                <a:solidFill>
                  <a:srgbClr val="000066"/>
                </a:solidFill>
                <a:cs typeface="Times New Roman" pitchFamily="18" charset="0"/>
              </a:rPr>
              <a:t>m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,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priraštaj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kineti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energij</a:t>
            </a:r>
            <a:r>
              <a:rPr lang="sr-Latn-CS" sz="1000" dirty="0">
                <a:solidFill>
                  <a:srgbClr val="000066"/>
                </a:solidFill>
              </a:rPr>
              <a:t>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iznosi</a:t>
            </a:r>
            <a:r>
              <a:rPr lang="sr-Latn-RS" sz="1000" baseline="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RS" sz="1000" baseline="0" dirty="0">
                <a:solidFill>
                  <a:srgbClr val="000066"/>
                </a:solidFill>
                <a:cs typeface="Times New Roman" pitchFamily="18" charset="0"/>
                <a:sym typeface="Symbol" panose="05050102010706020507" pitchFamily="18" charset="2"/>
              </a:rPr>
              <a:t>Wk, odakle se dobija izraz za </a:t>
            </a:r>
            <a:r>
              <a:rPr lang="sr-Latn-RS" sz="1000" baseline="0" dirty="0">
                <a:solidFill>
                  <a:srgbClr val="990000"/>
                </a:solidFill>
                <a:cs typeface="Times New Roman" pitchFamily="18" charset="0"/>
                <a:sym typeface="Symbol" panose="05050102010706020507" pitchFamily="18" charset="2"/>
              </a:rPr>
              <a:t>gustinu kinetičke energije Ek</a:t>
            </a:r>
            <a:r>
              <a:rPr lang="sr-Latn-RS" sz="1000" baseline="0" dirty="0">
                <a:solidFill>
                  <a:srgbClr val="000066"/>
                </a:solidFill>
                <a:cs typeface="Times New Roman" pitchFamily="18" charset="0"/>
                <a:sym typeface="Symbol" panose="05050102010706020507" pitchFamily="18" charset="2"/>
              </a:rPr>
              <a:t>.</a:t>
            </a:r>
            <a:endParaRPr lang="en-GB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sl-SI" sz="1000" dirty="0">
                <a:solidFill>
                  <a:srgbClr val="000066"/>
                </a:solidFill>
              </a:rPr>
              <a:t>Potencijalna energija nastaje kao posledica kompresije ili ekspanzije sredine. Izraz za </a:t>
            </a:r>
            <a:r>
              <a:rPr lang="sr-Latn-RS" sz="1000" dirty="0">
                <a:solidFill>
                  <a:srgbClr val="990000"/>
                </a:solidFill>
                <a:cs typeface="Times New Roman" pitchFamily="18" charset="0"/>
                <a:sym typeface="Symbol" panose="05050102010706020507" pitchFamily="18" charset="2"/>
              </a:rPr>
              <a:t>gustinu potencijalne energije Ep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  <a:sym typeface="Symbol" panose="05050102010706020507" pitchFamily="18" charset="2"/>
              </a:rPr>
              <a:t> je dat u poslednjem redu.</a:t>
            </a:r>
            <a:endParaRPr lang="en-GB" sz="1000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5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sl-SI" sz="1000" dirty="0">
                <a:solidFill>
                  <a:srgbClr val="990000"/>
                </a:solidFill>
                <a:latin typeface="Arial" charset="0"/>
              </a:rPr>
              <a:t>Ukupna gustina energije zvuka 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predstavlja zbir gustina kinetičke i potencijalne energije zvuka.</a:t>
            </a:r>
          </a:p>
          <a:p>
            <a:pPr algn="just">
              <a:spcBef>
                <a:spcPts val="600"/>
              </a:spcBef>
            </a:pPr>
            <a:r>
              <a:rPr lang="sl-SI" sz="1000" dirty="0">
                <a:solidFill>
                  <a:srgbClr val="000066"/>
                </a:solidFill>
                <a:latin typeface="Arial" charset="0"/>
              </a:rPr>
              <a:t>Kod ravnih talasa su pritisak i brzina u fazi, pa su potencijalna i kinetička energija međusobno jednake.</a:t>
            </a:r>
            <a:endParaRPr lang="en-GB" sz="1000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19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Kada zvučni izvor generiše zvučnu energiju, ona se prostire radijalno i raspoređuje po talasnom frontu koji se širi sa povećanjem rastojanja od izvora.</a:t>
            </a:r>
            <a:endParaRPr lang="en-GB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990000"/>
                </a:solidFill>
              </a:rPr>
              <a:t>Intenzitet zvuka, </a:t>
            </a:r>
            <a:r>
              <a:rPr lang="sl-SI" sz="1000" dirty="0">
                <a:solidFill>
                  <a:srgbClr val="000066"/>
                </a:solidFill>
              </a:rPr>
              <a:t>ili fluks energije zvuka,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defini</a:t>
            </a:r>
            <a:r>
              <a:rPr lang="sl-SI" sz="1000" dirty="0">
                <a:solidFill>
                  <a:srgbClr val="000066"/>
                </a:solidFill>
              </a:rPr>
              <a:t>še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koli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in</a:t>
            </a:r>
            <a:r>
              <a:rPr lang="sl-SI" sz="1000" dirty="0">
                <a:solidFill>
                  <a:srgbClr val="000066"/>
                </a:solidFill>
              </a:rPr>
              <a:t>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protoka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energije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 zvuka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kroz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jedini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nu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površinu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u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jedinici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vremena</a:t>
            </a:r>
            <a:r>
              <a:rPr lang="sl-SI" sz="1000" dirty="0">
                <a:solidFill>
                  <a:srgbClr val="000066"/>
                </a:solidFill>
              </a:rPr>
              <a:t>,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u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pravcu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prostiranja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zvu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nog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talasa</a:t>
            </a:r>
            <a:r>
              <a:rPr lang="sl-SI" sz="1000" dirty="0">
                <a:solidFill>
                  <a:srgbClr val="000066"/>
                </a:solidFill>
              </a:rPr>
              <a:t> (normalno na pravac talasnog fronta).</a:t>
            </a:r>
            <a:endParaRPr lang="en-GB" sz="1000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05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sl-SI" sz="1000" dirty="0">
                <a:solidFill>
                  <a:srgbClr val="990000"/>
                </a:solidFill>
              </a:rPr>
              <a:t>Intenzitet zvuka je vektorska veličina </a:t>
            </a:r>
            <a:r>
              <a:rPr lang="sl-SI" sz="1000" dirty="0">
                <a:solidFill>
                  <a:srgbClr val="000066"/>
                </a:solidFill>
              </a:rPr>
              <a:t>koja pored količine opisuje i smer  protoka zvučne energije, odnosno smer prostiranja zvučnih talasa.</a:t>
            </a:r>
          </a:p>
          <a:p>
            <a:pPr algn="just">
              <a:spcBef>
                <a:spcPts val="600"/>
              </a:spcBef>
            </a:pPr>
            <a:r>
              <a:rPr lang="sl-SI" sz="1000" dirty="0">
                <a:solidFill>
                  <a:srgbClr val="000066"/>
                </a:solidFill>
              </a:rPr>
              <a:t>Intenzitet zvuka je u svakoj tački normalan na talasni front.</a:t>
            </a:r>
            <a:endParaRPr lang="en-GB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sl-SI" sz="1000" dirty="0">
                <a:solidFill>
                  <a:srgbClr val="990000"/>
                </a:solidFill>
              </a:rPr>
              <a:t>ZVUČNI PRITISAK je SKALAR, INTENZITET ZVUKA je VEKTOR ! </a:t>
            </a:r>
            <a:endParaRPr lang="en-GB" sz="1000" dirty="0">
              <a:solidFill>
                <a:srgbClr val="990000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45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92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Elektri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na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grejalica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 (toplotni izvor)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emituje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odre</a:t>
            </a:r>
            <a:r>
              <a:rPr lang="sl-SI" sz="1000" dirty="0">
                <a:solidFill>
                  <a:srgbClr val="000066"/>
                </a:solidFill>
              </a:rPr>
              <a:t>đ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enu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koli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inu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toplotne</a:t>
            </a:r>
            <a:r>
              <a:rPr lang="en-US" sz="1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energije</a:t>
            </a:r>
            <a:r>
              <a:rPr lang="en-US" sz="1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u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jedinici</a:t>
            </a:r>
            <a:r>
              <a:rPr lang="sl-SI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vremena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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J/s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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,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tj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.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ima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toplotnu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snagu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RS" sz="1000" i="1" dirty="0">
                <a:solidFill>
                  <a:srgbClr val="000066"/>
                </a:solidFill>
                <a:cs typeface="Times New Roman" pitchFamily="18" charset="0"/>
              </a:rPr>
              <a:t>P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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W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=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J/s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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endParaRPr lang="en-GB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zvor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zvuka (zvučni izvor)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emituje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odre</a:t>
            </a:r>
            <a:r>
              <a:rPr lang="sl-SI" sz="1000" dirty="0">
                <a:solidFill>
                  <a:srgbClr val="000066"/>
                </a:solidFill>
              </a:rPr>
              <a:t>đ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enu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koli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inu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RS" sz="1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zvučne </a:t>
            </a:r>
            <a:r>
              <a:rPr lang="en-US" sz="1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energije</a:t>
            </a:r>
            <a:r>
              <a:rPr lang="en-US" sz="1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u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jedinici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vremena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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J/s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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,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tj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.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ima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zvu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nu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snagu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RS" sz="1000" i="1" dirty="0">
                <a:solidFill>
                  <a:srgbClr val="000066"/>
                </a:solidFill>
                <a:cs typeface="Times New Roman" pitchFamily="18" charset="0"/>
              </a:rPr>
              <a:t>P</a:t>
            </a:r>
            <a:r>
              <a:rPr lang="sr-Latn-RS" sz="1000" i="1" baseline="-25000" dirty="0">
                <a:solidFill>
                  <a:srgbClr val="000066"/>
                </a:solidFill>
                <a:cs typeface="Times New Roman" pitchFamily="18" charset="0"/>
              </a:rPr>
              <a:t>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</a:t>
            </a:r>
            <a:r>
              <a:rPr lang="sl-SI" sz="1000" dirty="0">
                <a:solidFill>
                  <a:srgbClr val="000066"/>
                </a:solidFill>
                <a:sym typeface="Symbol" pitchFamily="18" charset="2"/>
              </a:rPr>
              <a:t>W = 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J/s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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r>
              <a:rPr lang="sl-SI" sz="1000" dirty="0">
                <a:solidFill>
                  <a:srgbClr val="000066"/>
                </a:solidFill>
              </a:rPr>
              <a:t> </a:t>
            </a:r>
            <a:endParaRPr lang="en-GB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Toplotna s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naga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 grejalice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ne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zavisi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od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okru</a:t>
            </a:r>
            <a:r>
              <a:rPr lang="sl-SI" sz="1000" dirty="0">
                <a:solidFill>
                  <a:srgbClr val="000066"/>
                </a:solidFill>
              </a:rPr>
              <a:t>ž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enja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u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kome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se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grejalica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nalazi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predstavlja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osnovnu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meru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toplote</a:t>
            </a:r>
            <a:r>
              <a:rPr lang="sl-SI" sz="1000" dirty="0">
                <a:solidFill>
                  <a:srgbClr val="000066"/>
                </a:solidFill>
              </a:rPr>
              <a:t> koju emituje grejalica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.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Protok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toplotne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energije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izaziva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porast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temperature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 koji 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se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mo</a:t>
            </a:r>
            <a:r>
              <a:rPr lang="sl-SI" sz="1000" dirty="0">
                <a:solidFill>
                  <a:srgbClr val="000066"/>
                </a:solidFill>
              </a:rPr>
              <a:t>ž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e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meriti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termometrom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P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orast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temperature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ne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zavisi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samo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od 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toplotne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snage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grejalice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rastojanja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merne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ta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od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grejalice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,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ve</a:t>
            </a:r>
            <a:r>
              <a:rPr lang="sl-SI" sz="1000" dirty="0">
                <a:solidFill>
                  <a:srgbClr val="000066"/>
                </a:solidFill>
              </a:rPr>
              <a:t>ć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od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koli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ine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toplote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apsorbovane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zidovima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,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kao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od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koli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ine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toplote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koja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se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prenese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kroz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pregrade prostorije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,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prozore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vrata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. </a:t>
            </a:r>
            <a:endParaRPr lang="en-GB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990000"/>
                </a:solidFill>
              </a:rPr>
              <a:t>Zvučna s</a:t>
            </a:r>
            <a:r>
              <a:rPr lang="en-US" sz="1000" dirty="0" err="1">
                <a:solidFill>
                  <a:srgbClr val="990000"/>
                </a:solidFill>
                <a:cs typeface="Times New Roman" pitchFamily="18" charset="0"/>
              </a:rPr>
              <a:t>naga</a:t>
            </a:r>
            <a:r>
              <a:rPr lang="sr-Latn-RS" sz="1000" dirty="0">
                <a:solidFill>
                  <a:srgbClr val="990000"/>
                </a:solidFill>
                <a:cs typeface="Times New Roman" pitchFamily="18" charset="0"/>
              </a:rPr>
              <a:t> (snaga izvora zvuka)</a:t>
            </a:r>
            <a:r>
              <a:rPr lang="en-US" sz="1000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takođe</a:t>
            </a:r>
            <a:r>
              <a:rPr lang="sr-Latn-RS" sz="1000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ne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zavisi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od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okr</a:t>
            </a:r>
            <a:r>
              <a:rPr lang="sr-Latn-CS" sz="1000" dirty="0">
                <a:solidFill>
                  <a:srgbClr val="000066"/>
                </a:solidFill>
              </a:rPr>
              <a:t>u</a:t>
            </a:r>
            <a:r>
              <a:rPr lang="sl-SI" sz="1000" dirty="0">
                <a:solidFill>
                  <a:srgbClr val="000066"/>
                </a:solidFill>
              </a:rPr>
              <a:t>ž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enja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u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kome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se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izvor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nalazi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predstavlja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osnovnu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meru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energij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zvuka</a:t>
            </a:r>
            <a:r>
              <a:rPr lang="sl-SI" sz="1000" dirty="0">
                <a:solidFill>
                  <a:srgbClr val="000066"/>
                </a:solidFill>
              </a:rPr>
              <a:t> koju zvučni izvor može da emituje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Protok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energije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 zvuka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od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izvora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izaziva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porast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zvu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nog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pritiska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u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prostoriji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koji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se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mo</a:t>
            </a:r>
            <a:r>
              <a:rPr lang="sl-SI" sz="1000" dirty="0">
                <a:solidFill>
                  <a:srgbClr val="000066"/>
                </a:solidFill>
              </a:rPr>
              <a:t>ž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e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meriti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mikrofonom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. P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orast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zvu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nog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pritiska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ne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zavisi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samo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od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zvu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ne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snage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izvora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rastojanja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izvora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merne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ta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,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ve</a:t>
            </a:r>
            <a:r>
              <a:rPr lang="sl-SI" sz="1000" dirty="0">
                <a:solidFill>
                  <a:srgbClr val="000066"/>
                </a:solidFill>
              </a:rPr>
              <a:t>ć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od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koli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ine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apsorbovane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energije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zvuka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zidov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ima,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kao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od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koli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ine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energije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zvuka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koja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se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prenese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kroz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pregrade prostorije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,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prozore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vrata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endParaRPr lang="en-GB" sz="1000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0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56FA2-2A5D-4F04-B3F5-ED91F209E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68299-1286-40F6-9E1F-11A0D96CB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7E48E-D68E-4163-B136-7569770B6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7239D5-941A-4DAE-80AD-AB1EF69AA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9D1731-C9A3-4F89-A560-0E83C7782D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C604B-4EBC-46DD-9418-F144C7838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DA1BA-6CF0-400C-B56E-B3CA2F9C9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5A11D-576C-4D9A-9DA6-D38E3259E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8503-57FF-4909-9B91-1B0AAFD22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8B5CE-0C96-4DC9-AF7B-DE6827236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22240-3A97-4B11-8700-BED4F2ACB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65FDE-E77F-45F0-97F9-5A3954462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57A9E-CD85-4C99-AE6A-7CFBD3861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A8C294-8870-49FD-BC00-86C6AEA0E5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30.jpeg"/><Relationship Id="rId7" Type="http://schemas.openxmlformats.org/officeDocument/2006/relationships/image" Target="../media/image3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835696" y="334259"/>
            <a:ext cx="54726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UNIVERZITET U NIŠU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FAKULTET ZAŠTITE NA RADU U NIŠU</a:t>
            </a:r>
            <a:endParaRPr lang="en-US" sz="2000" kern="0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7451352" y="188640"/>
          <a:ext cx="10810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6624720" imgH="6624720" progId="CorelDRAW.Graphic.14">
                  <p:embed/>
                </p:oleObj>
              </mc:Choice>
              <mc:Fallback>
                <p:oleObj name="CorelDRAW" r:id="rId3" imgW="6624720" imgH="6624720" progId="CorelDRAW.Graphic.1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352" y="188640"/>
                        <a:ext cx="108108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" descr="univerzitet-Logo-bitmapa-300x30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88640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41277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5876925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564904"/>
            <a:ext cx="7772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4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BUKA I VIBRACIJE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087724" y="3501008"/>
            <a:ext cx="49685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- PREZENTACIJA</a:t>
            </a:r>
            <a:r>
              <a:rPr kumimoji="0" lang="sr-Latn-CS" sz="2000" b="0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 PREDAVANJA -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339752" y="6021288"/>
            <a:ext cx="44644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Dr Darko Mihajlov, </a:t>
            </a:r>
            <a:r>
              <a:rPr lang="sr-Latn-CS" sz="1800" kern="0" dirty="0" err="1">
                <a:solidFill>
                  <a:srgbClr val="000066"/>
                </a:solidFill>
                <a:latin typeface="Arial Black" pitchFamily="34" charset="0"/>
              </a:rPr>
              <a:t>vanr</a:t>
            </a: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. prof.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Dr Momir Praščević, red. prof.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02000" y="4077072"/>
            <a:ext cx="774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Black" pitchFamily="34" charset="0"/>
              </a:rPr>
              <a:t>AKUSTIČKE ENERGIJSKE VELIČINE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Zvučna snaga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788024" y="5078523"/>
            <a:ext cx="257491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Zvu</a:t>
            </a:r>
            <a:r>
              <a:rPr lang="sl-SI" sz="1800" b="1" dirty="0">
                <a:solidFill>
                  <a:srgbClr val="990000"/>
                </a:solidFill>
                <a:latin typeface="Arial" charset="0"/>
              </a:rPr>
              <a:t>č</a:t>
            </a:r>
            <a:r>
              <a:rPr lang="en-US" sz="1800" b="1" dirty="0" err="1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na</a:t>
            </a:r>
            <a:r>
              <a:rPr lang="en-US" sz="18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snaga</a:t>
            </a:r>
            <a:r>
              <a:rPr lang="en-US" sz="18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izvora</a:t>
            </a:r>
            <a:endParaRPr lang="en-GB" sz="1800" b="1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841462"/>
              </p:ext>
            </p:extLst>
          </p:nvPr>
        </p:nvGraphicFramePr>
        <p:xfrm>
          <a:off x="3460280" y="4922589"/>
          <a:ext cx="1255736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96641" imgH="393529" progId="Equation.3">
                  <p:embed/>
                </p:oleObj>
              </mc:Choice>
              <mc:Fallback>
                <p:oleObj name="Equation" r:id="rId3" imgW="596641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280" y="4922589"/>
                        <a:ext cx="1255736" cy="828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CC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34"/>
          <p:cNvGrpSpPr>
            <a:grpSpLocks/>
          </p:cNvGrpSpPr>
          <p:nvPr/>
        </p:nvGrpSpPr>
        <p:grpSpPr bwMode="auto">
          <a:xfrm>
            <a:off x="2742406" y="1340768"/>
            <a:ext cx="3641725" cy="3348038"/>
            <a:chOff x="3024" y="1152"/>
            <a:chExt cx="2294" cy="2109"/>
          </a:xfrm>
        </p:grpSpPr>
        <p:pic>
          <p:nvPicPr>
            <p:cNvPr id="21" name="Picture 28" descr="C:\My Documents\Nastava\Predavanja\Predavanja do 2004\Slike\intenzitet i snaga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24" y="1152"/>
              <a:ext cx="2294" cy="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3072" y="1296"/>
              <a:ext cx="1296" cy="1920"/>
            </a:xfrm>
            <a:custGeom>
              <a:avLst/>
              <a:gdLst>
                <a:gd name="T0" fmla="*/ 0 w 1296"/>
                <a:gd name="T1" fmla="*/ 0 h 1920"/>
                <a:gd name="T2" fmla="*/ 1296 w 1296"/>
                <a:gd name="T3" fmla="*/ 144 h 1920"/>
                <a:gd name="T4" fmla="*/ 1248 w 1296"/>
                <a:gd name="T5" fmla="*/ 1920 h 1920"/>
                <a:gd name="T6" fmla="*/ 96 w 1296"/>
                <a:gd name="T7" fmla="*/ 1344 h 1920"/>
                <a:gd name="T8" fmla="*/ 0 w 1296"/>
                <a:gd name="T9" fmla="*/ 0 h 19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6" h="1920">
                  <a:moveTo>
                    <a:pt x="0" y="0"/>
                  </a:moveTo>
                  <a:lnTo>
                    <a:pt x="1296" y="144"/>
                  </a:lnTo>
                  <a:lnTo>
                    <a:pt x="1248" y="1920"/>
                  </a:lnTo>
                  <a:lnTo>
                    <a:pt x="96" y="13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3072" y="1152"/>
              <a:ext cx="2160" cy="2064"/>
            </a:xfrm>
            <a:custGeom>
              <a:avLst/>
              <a:gdLst>
                <a:gd name="T0" fmla="*/ 0 w 2160"/>
                <a:gd name="T1" fmla="*/ 144 h 2064"/>
                <a:gd name="T2" fmla="*/ 1200 w 2160"/>
                <a:gd name="T3" fmla="*/ 0 h 2064"/>
                <a:gd name="T4" fmla="*/ 2160 w 2160"/>
                <a:gd name="T5" fmla="*/ 96 h 2064"/>
                <a:gd name="T6" fmla="*/ 2064 w 2160"/>
                <a:gd name="T7" fmla="*/ 1440 h 2064"/>
                <a:gd name="T8" fmla="*/ 1248 w 2160"/>
                <a:gd name="T9" fmla="*/ 2064 h 20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" h="2064">
                  <a:moveTo>
                    <a:pt x="0" y="144"/>
                  </a:moveTo>
                  <a:lnTo>
                    <a:pt x="1200" y="0"/>
                  </a:lnTo>
                  <a:lnTo>
                    <a:pt x="2160" y="96"/>
                  </a:lnTo>
                  <a:lnTo>
                    <a:pt x="2064" y="1440"/>
                  </a:lnTo>
                  <a:lnTo>
                    <a:pt x="1248" y="2064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3"/>
            <p:cNvSpPr>
              <a:spLocks noChangeShapeType="1"/>
            </p:cNvSpPr>
            <p:nvPr/>
          </p:nvSpPr>
          <p:spPr bwMode="auto">
            <a:xfrm flipV="1">
              <a:off x="4368" y="1248"/>
              <a:ext cx="864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Zvučna snaga</a:t>
            </a:r>
          </a:p>
        </p:txBody>
      </p: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1519238" y="1486247"/>
            <a:ext cx="6105525" cy="4391025"/>
            <a:chOff x="4860032" y="949596"/>
            <a:chExt cx="4070350" cy="2927350"/>
          </a:xfrm>
        </p:grpSpPr>
        <p:pic>
          <p:nvPicPr>
            <p:cNvPr id="20" name="Picture 9" descr="C:\My Documents\Nastava\Predavanja\PPP\Slike\zvucna snaga 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949596"/>
              <a:ext cx="4070350" cy="292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Oval 10"/>
            <p:cNvSpPr>
              <a:spLocks noChangeArrowheads="1"/>
            </p:cNvSpPr>
            <p:nvPr/>
          </p:nvSpPr>
          <p:spPr bwMode="auto">
            <a:xfrm>
              <a:off x="5002907" y="2397396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Zvučna snaga</a:t>
            </a:r>
          </a:p>
        </p:txBody>
      </p:sp>
      <p:pic>
        <p:nvPicPr>
          <p:cNvPr id="14" name="Picture 4" descr="C:\My Documents\Nastava\Predavanja\PPP\Slike\intenzitet i snag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68760"/>
            <a:ext cx="4276082" cy="375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52400" y="5057749"/>
            <a:ext cx="8839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 i="1" dirty="0" err="1">
                <a:solidFill>
                  <a:srgbClr val="000066"/>
                </a:solidFill>
                <a:latin typeface="Arial" charset="0"/>
              </a:rPr>
              <a:t>Merenje</a:t>
            </a:r>
            <a:r>
              <a:rPr lang="en-US" sz="1800" b="1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66"/>
                </a:solidFill>
                <a:latin typeface="Arial" charset="0"/>
              </a:rPr>
              <a:t>normalne</a:t>
            </a:r>
            <a:r>
              <a:rPr lang="en-US" sz="1800" b="1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66"/>
                </a:solidFill>
                <a:latin typeface="Arial" charset="0"/>
              </a:rPr>
              <a:t>komponente</a:t>
            </a:r>
            <a:r>
              <a:rPr lang="en-US" sz="1800" b="1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66"/>
                </a:solidFill>
                <a:latin typeface="Arial" charset="0"/>
              </a:rPr>
              <a:t>inten</a:t>
            </a:r>
            <a:r>
              <a:rPr lang="sl-SI" sz="1800" b="1" i="1" dirty="0">
                <a:solidFill>
                  <a:srgbClr val="000066"/>
                </a:solidFill>
                <a:latin typeface="Arial" charset="0"/>
              </a:rPr>
              <a:t>z</a:t>
            </a:r>
            <a:r>
              <a:rPr lang="en-US" sz="1800" b="1" i="1" dirty="0" err="1">
                <a:solidFill>
                  <a:srgbClr val="000066"/>
                </a:solidFill>
                <a:latin typeface="Arial" charset="0"/>
              </a:rPr>
              <a:t>iteta</a:t>
            </a:r>
            <a:r>
              <a:rPr lang="en-US" sz="1800" b="1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66"/>
                </a:solidFill>
                <a:latin typeface="Arial" charset="0"/>
              </a:rPr>
              <a:t>zvuka</a:t>
            </a:r>
            <a:r>
              <a:rPr lang="en-US" sz="1800" b="1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sl-SI" sz="1800" b="1" i="1" dirty="0">
                <a:solidFill>
                  <a:srgbClr val="000066"/>
                </a:solidFill>
                <a:latin typeface="Arial" charset="0"/>
              </a:rPr>
              <a:t>u diskretnim mernim tačkama, na površini koja potpuno obuhvata izvor buke, a u cilju određivanja njegove zvučne snage</a:t>
            </a:r>
            <a:endParaRPr lang="en-US" sz="1800" b="1" i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8" name="Picture 2" descr="Description: http://www.oros.com/uploads/Image/b5/IMF_TAILLE6_WEB_CHEMIN_26058_13800059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260" y="2169044"/>
            <a:ext cx="3822700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Zvučna snaga</a:t>
            </a:r>
          </a:p>
        </p:txBody>
      </p:sp>
      <p:pic>
        <p:nvPicPr>
          <p:cNvPr id="19" name="Picture 4" descr="C:\My Documents\Nastava\Predavanja\PPP\Slike\zvucna snaga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3519" y="1158497"/>
            <a:ext cx="36195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958080" y="3875249"/>
            <a:ext cx="5361856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sz="1800" b="1" dirty="0">
                <a:solidFill>
                  <a:srgbClr val="000066"/>
                </a:solidFill>
              </a:rPr>
              <a:t>Z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vučna snaga izvora </a:t>
            </a:r>
            <a:r>
              <a:rPr lang="sl-SI" sz="1800" b="1" dirty="0">
                <a:solidFill>
                  <a:srgbClr val="990000"/>
                </a:solidFill>
              </a:rPr>
              <a:t>za slučaj ravnih talasa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: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066857"/>
              </p:ext>
            </p:extLst>
          </p:nvPr>
        </p:nvGraphicFramePr>
        <p:xfrm>
          <a:off x="6090046" y="3895164"/>
          <a:ext cx="1194292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47" imgH="228501" progId="Equation.3">
                  <p:embed/>
                </p:oleObj>
              </mc:Choice>
              <mc:Fallback>
                <p:oleObj name="Equation" r:id="rId4" imgW="583947" imgH="228501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0046" y="3895164"/>
                        <a:ext cx="1194292" cy="468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332801"/>
              </p:ext>
            </p:extLst>
          </p:nvPr>
        </p:nvGraphicFramePr>
        <p:xfrm>
          <a:off x="6090046" y="4520341"/>
          <a:ext cx="16700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228600" progId="Equation.DSMT4">
                  <p:embed/>
                </p:oleObj>
              </mc:Choice>
              <mc:Fallback>
                <p:oleObj name="Equation" r:id="rId6" imgW="79992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0046" y="4520341"/>
                        <a:ext cx="1670050" cy="4778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991344" y="5157192"/>
            <a:ext cx="7829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sl-SI" sz="1800" b="1" i="1" dirty="0">
                <a:solidFill>
                  <a:srgbClr val="000066"/>
                </a:solidFill>
              </a:rPr>
              <a:t>r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 – rastojanje od izvora zvuka na kojem je izmeren intenzitet zvuka </a:t>
            </a:r>
            <a:r>
              <a:rPr lang="sl-SI" sz="1800" b="1" i="1" dirty="0">
                <a:solidFill>
                  <a:srgbClr val="000066"/>
                </a:solidFill>
              </a:rPr>
              <a:t>I </a:t>
            </a:r>
            <a:r>
              <a:rPr lang="sl-SI" sz="1800" b="1" dirty="0">
                <a:solidFill>
                  <a:srgbClr val="000066"/>
                </a:solidFill>
              </a:rPr>
              <a:t>;</a:t>
            </a:r>
            <a:endParaRPr lang="en-US" sz="18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958080" y="4505345"/>
            <a:ext cx="5361856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sz="1800" b="1" dirty="0">
                <a:solidFill>
                  <a:srgbClr val="000066"/>
                </a:solidFill>
              </a:rPr>
              <a:t>Z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vučna snaga izvora </a:t>
            </a:r>
            <a:r>
              <a:rPr lang="sl-SI" sz="1800" b="1" dirty="0">
                <a:solidFill>
                  <a:srgbClr val="990000"/>
                </a:solidFill>
              </a:rPr>
              <a:t>za slučaj sfernih talasa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: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991344" y="5651956"/>
            <a:ext cx="7829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sl-SI" sz="1800" b="1" dirty="0">
                <a:solidFill>
                  <a:srgbClr val="000066"/>
                </a:solidFill>
                <a:sym typeface="Symbol"/>
              </a:rPr>
              <a:t></a:t>
            </a:r>
            <a:r>
              <a:rPr lang="sl-SI" sz="1800" b="1" i="1" baseline="-25000" dirty="0">
                <a:solidFill>
                  <a:srgbClr val="000066"/>
                </a:solidFill>
                <a:sym typeface="Symbol"/>
              </a:rPr>
              <a:t>z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 – </a:t>
            </a:r>
            <a:r>
              <a:rPr lang="sl-SI" sz="1800" b="1" dirty="0">
                <a:solidFill>
                  <a:srgbClr val="000066"/>
                </a:solidFill>
              </a:rPr>
              <a:t>prostorni ugao zračenja energije zvuka</a:t>
            </a:r>
            <a:r>
              <a:rPr lang="sl-SI" sz="1800" b="1" i="1" dirty="0">
                <a:solidFill>
                  <a:srgbClr val="000066"/>
                </a:solidFill>
              </a:rPr>
              <a:t> </a:t>
            </a:r>
            <a:r>
              <a:rPr lang="sl-SI" sz="1800" b="1" dirty="0">
                <a:solidFill>
                  <a:srgbClr val="000066"/>
                </a:solidFill>
              </a:rPr>
              <a:t>;</a:t>
            </a:r>
            <a:endParaRPr lang="en-US" sz="1800" b="1" dirty="0">
              <a:solidFill>
                <a:srgbClr val="000066"/>
              </a:solidFill>
              <a:cs typeface="Arial" charset="0"/>
            </a:endParaRPr>
          </a:p>
        </p:txBody>
      </p:sp>
      <p:pic>
        <p:nvPicPr>
          <p:cNvPr id="30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5320" y="4077088"/>
            <a:ext cx="144000" cy="144000"/>
          </a:xfrm>
          <a:prstGeom prst="rect">
            <a:avLst/>
          </a:prstGeom>
          <a:noFill/>
        </p:spPr>
      </p:pic>
      <p:pic>
        <p:nvPicPr>
          <p:cNvPr id="31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5320" y="4725160"/>
            <a:ext cx="144000" cy="144000"/>
          </a:xfrm>
          <a:prstGeom prst="rect">
            <a:avLst/>
          </a:prstGeom>
          <a:noFill/>
        </p:spPr>
      </p:pic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F6F06ACC-F27B-4607-9042-BB9511816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4624"/>
            <a:ext cx="77724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990000"/>
                </a:solidFill>
                <a:latin typeface="Arial Black" pitchFamily="34" charset="0"/>
                <a:cs typeface="Arial" pitchFamily="34" charset="0"/>
              </a:rPr>
              <a:t>Pitanja za proveru znanja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4106032-2F55-47A6-B481-BE0F66214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01" y="215376"/>
            <a:ext cx="1024624" cy="1440000"/>
          </a:xfrm>
          <a:prstGeom prst="rect">
            <a:avLst/>
          </a:prstGeom>
        </p:spPr>
      </p:pic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04408" y="908720"/>
            <a:ext cx="8244056" cy="266429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 anchorCtr="0"/>
          <a:lstStyle/>
          <a:p>
            <a:pPr marL="342900" indent="-34290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Šta je energija zvuka?</a:t>
            </a:r>
          </a:p>
          <a:p>
            <a:pPr marL="342900" indent="-34290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Šta je gustina energije zvuka?</a:t>
            </a:r>
          </a:p>
          <a:p>
            <a:pPr marL="342900" indent="-34290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Šta opisuje intenzitet zvuka?</a:t>
            </a:r>
          </a:p>
          <a:p>
            <a:pPr marL="342900" indent="-34290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Šta definiše zvučna snaga izvora?</a:t>
            </a:r>
          </a:p>
          <a:p>
            <a:pPr marL="342900" indent="-34290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Da li zvučna snaga zavisi od okruženja u kome se izvor zvuka nalazi?</a:t>
            </a:r>
          </a:p>
        </p:txBody>
      </p:sp>
    </p:spTree>
    <p:extLst>
      <p:ext uri="{BB962C8B-B14F-4D97-AF65-F5344CB8AC3E}">
        <p14:creationId xmlns:p14="http://schemas.microsoft.com/office/powerpoint/2010/main" val="131928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04408" y="1844824"/>
            <a:ext cx="8244056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0"/>
          <a:lstStyle/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Energija zvuka;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Gustina energije zvuka;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Intenzitet zvuka;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Zvučna snaga.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800" kern="0" dirty="0">
                <a:solidFill>
                  <a:srgbClr val="A50021"/>
                </a:solidFill>
                <a:latin typeface="Arial Black" pitchFamily="34" charset="0"/>
              </a:rPr>
              <a:t>AKUSTIČKE ENERGIJSKE VELIČINE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1196752"/>
            <a:ext cx="1656184" cy="4320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RS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SADRŽAJ</a:t>
            </a:r>
            <a:endParaRPr lang="sr-Latn-CS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15794D-38B0-4DB5-B72A-DFBDFF7F3D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69484"/>
            <a:ext cx="2592288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Energija zvuka</a:t>
            </a:r>
          </a:p>
        </p:txBody>
      </p: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3009471" y="2060848"/>
            <a:ext cx="3377246" cy="1147287"/>
            <a:chOff x="3404" y="495"/>
            <a:chExt cx="2003" cy="657"/>
          </a:xfrm>
        </p:grpSpPr>
        <p:pic>
          <p:nvPicPr>
            <p:cNvPr id="20" name="Picture 5" descr="C:\Program Files\Common Files\Microsoft Shared\Clipart\themes1\bullets\bd14868_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24" y="816"/>
              <a:ext cx="129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" descr="C:\Program Files\Common Files\Microsoft Shared\Clipart\themes1\bullets\bd14868_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1" y="816"/>
              <a:ext cx="129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reeform 7"/>
            <p:cNvSpPr>
              <a:spLocks noChangeAspect="1"/>
            </p:cNvSpPr>
            <p:nvPr/>
          </p:nvSpPr>
          <p:spPr bwMode="auto">
            <a:xfrm>
              <a:off x="3493" y="576"/>
              <a:ext cx="1731" cy="481"/>
            </a:xfrm>
            <a:custGeom>
              <a:avLst/>
              <a:gdLst>
                <a:gd name="T0" fmla="*/ 0 w 1152"/>
                <a:gd name="T1" fmla="*/ 1061 h 320"/>
                <a:gd name="T2" fmla="*/ 1470 w 1152"/>
                <a:gd name="T3" fmla="*/ 81 h 320"/>
                <a:gd name="T4" fmla="*/ 2938 w 1152"/>
                <a:gd name="T5" fmla="*/ 1553 h 320"/>
                <a:gd name="T6" fmla="*/ 5139 w 1152"/>
                <a:gd name="T7" fmla="*/ 571 h 320"/>
                <a:gd name="T8" fmla="*/ 5872 w 1152"/>
                <a:gd name="T9" fmla="*/ 1061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320">
                  <a:moveTo>
                    <a:pt x="0" y="208"/>
                  </a:moveTo>
                  <a:cubicBezTo>
                    <a:pt x="96" y="104"/>
                    <a:pt x="192" y="0"/>
                    <a:pt x="288" y="16"/>
                  </a:cubicBezTo>
                  <a:cubicBezTo>
                    <a:pt x="384" y="32"/>
                    <a:pt x="456" y="288"/>
                    <a:pt x="576" y="304"/>
                  </a:cubicBezTo>
                  <a:cubicBezTo>
                    <a:pt x="696" y="320"/>
                    <a:pt x="912" y="128"/>
                    <a:pt x="1008" y="112"/>
                  </a:cubicBezTo>
                  <a:cubicBezTo>
                    <a:pt x="1104" y="96"/>
                    <a:pt x="1128" y="152"/>
                    <a:pt x="1152" y="20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" name="Line 8"/>
            <p:cNvSpPr>
              <a:spLocks noChangeAspect="1" noChangeShapeType="1"/>
            </p:cNvSpPr>
            <p:nvPr/>
          </p:nvSpPr>
          <p:spPr bwMode="auto">
            <a:xfrm>
              <a:off x="4431" y="1033"/>
              <a:ext cx="432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33" name="Picture 9" descr="C:\Program Files\Common Files\Microsoft Shared\Clipart\themes1\bullets\bd14752_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9" y="943"/>
              <a:ext cx="16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10"/>
            <p:cNvSpPr txBox="1">
              <a:spLocks noChangeAspect="1" noChangeArrowheads="1"/>
            </p:cNvSpPr>
            <p:nvPr/>
          </p:nvSpPr>
          <p:spPr bwMode="auto">
            <a:xfrm>
              <a:off x="3404" y="902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cs typeface="Times New Roman" pitchFamily="18" charset="0"/>
                </a:rPr>
                <a:t>A</a:t>
              </a:r>
              <a:endParaRPr lang="en-GB" sz="2000">
                <a:cs typeface="Times New Roman" pitchFamily="18" charset="0"/>
              </a:endParaRPr>
            </a:p>
          </p:txBody>
        </p:sp>
        <p:sp>
          <p:nvSpPr>
            <p:cNvPr id="35" name="Text Box 11"/>
            <p:cNvSpPr txBox="1">
              <a:spLocks noChangeAspect="1" noChangeArrowheads="1"/>
            </p:cNvSpPr>
            <p:nvPr/>
          </p:nvSpPr>
          <p:spPr bwMode="auto">
            <a:xfrm>
              <a:off x="5176" y="528"/>
              <a:ext cx="23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cs typeface="Times New Roman" pitchFamily="18" charset="0"/>
                </a:rPr>
                <a:t>B</a:t>
              </a:r>
              <a:endParaRPr lang="en-GB" sz="2000">
                <a:cs typeface="Times New Roman" pitchFamily="18" charset="0"/>
              </a:endParaRPr>
            </a:p>
          </p:txBody>
        </p:sp>
        <p:sp>
          <p:nvSpPr>
            <p:cNvPr id="36" name="Text Box 12"/>
            <p:cNvSpPr txBox="1">
              <a:spLocks noChangeAspect="1" noChangeArrowheads="1"/>
            </p:cNvSpPr>
            <p:nvPr/>
          </p:nvSpPr>
          <p:spPr bwMode="auto">
            <a:xfrm>
              <a:off x="4107" y="495"/>
              <a:ext cx="17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b="0" i="1">
                  <a:cs typeface="Times New Roman" pitchFamily="18" charset="0"/>
                </a:rPr>
                <a:t>s</a:t>
              </a:r>
              <a:endParaRPr lang="en-GB" b="0" i="1">
                <a:cs typeface="Times New Roman" pitchFamily="18" charset="0"/>
              </a:endParaRPr>
            </a:p>
          </p:txBody>
        </p:sp>
        <p:graphicFrame>
          <p:nvGraphicFramePr>
            <p:cNvPr id="37" name="Object 13"/>
            <p:cNvGraphicFramePr>
              <a:graphicFrameLocks noChangeAspect="1"/>
            </p:cNvGraphicFramePr>
            <p:nvPr/>
          </p:nvGraphicFramePr>
          <p:xfrm>
            <a:off x="4863" y="889"/>
            <a:ext cx="181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90417" imgH="241195" progId="Equation.3">
                    <p:embed/>
                  </p:oleObj>
                </mc:Choice>
                <mc:Fallback>
                  <p:oleObj name="Equation" r:id="rId5" imgW="190417" imgH="241195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3" y="889"/>
                          <a:ext cx="181" cy="2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179512" y="1052736"/>
            <a:ext cx="878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sz="1800" b="1" dirty="0">
                <a:solidFill>
                  <a:srgbClr val="990000"/>
                </a:solidFill>
                <a:latin typeface="Arial" charset="0"/>
              </a:rPr>
              <a:t>Energija zvuka </a:t>
            </a:r>
            <a:r>
              <a:rPr lang="sl-SI" sz="1800" b="1" i="1" dirty="0">
                <a:solidFill>
                  <a:srgbClr val="990000"/>
                </a:solidFill>
                <a:latin typeface="Arial" charset="0"/>
              </a:rPr>
              <a:t>W</a:t>
            </a:r>
            <a:r>
              <a:rPr lang="sl-SI" sz="1800" b="1" dirty="0">
                <a:solidFill>
                  <a:srgbClr val="990000"/>
                </a:solidFill>
                <a:latin typeface="Arial" charset="0"/>
              </a:rPr>
              <a:t> [J] 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je ekvivalentna radu koji izvrši sila </a:t>
            </a:r>
            <a:r>
              <a:rPr lang="en-US" sz="1800" b="1" i="1" dirty="0">
                <a:solidFill>
                  <a:srgbClr val="000066"/>
                </a:solidFill>
                <a:cs typeface="Times New Roman" pitchFamily="18" charset="0"/>
              </a:rPr>
              <a:t>F</a:t>
            </a:r>
            <a:r>
              <a:rPr lang="sl-SI" sz="1800" b="1" dirty="0">
                <a:solidFill>
                  <a:srgbClr val="000066"/>
                </a:solidFill>
              </a:rPr>
              <a:t> 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kada dejstvuje na česticu sredine, pri čemu izaziva kretanje te čestice: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282152"/>
              </p:ext>
            </p:extLst>
          </p:nvPr>
        </p:nvGraphicFramePr>
        <p:xfrm>
          <a:off x="4075101" y="3503881"/>
          <a:ext cx="1418511" cy="875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669" imgH="469696" progId="Equation.3">
                  <p:embed/>
                </p:oleObj>
              </mc:Choice>
              <mc:Fallback>
                <p:oleObj name="Equation" r:id="rId7" imgW="761669" imgH="469696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101" y="3503881"/>
                        <a:ext cx="1418511" cy="87511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35"/>
          <p:cNvSpPr>
            <a:spLocks noChangeArrowheads="1"/>
          </p:cNvSpPr>
          <p:nvPr/>
        </p:nvSpPr>
        <p:spPr bwMode="auto">
          <a:xfrm>
            <a:off x="2742913" y="4577353"/>
            <a:ext cx="324378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000066"/>
                </a:solidFill>
                <a:latin typeface="Arial" charset="0"/>
              </a:rPr>
              <a:t>Dva</a:t>
            </a:r>
            <a:r>
              <a:rPr lang="en-US" sz="18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000066"/>
                </a:solidFill>
                <a:latin typeface="Arial" charset="0"/>
              </a:rPr>
              <a:t>vida</a:t>
            </a:r>
            <a:r>
              <a:rPr lang="en-US" sz="18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000066"/>
                </a:solidFill>
                <a:latin typeface="Arial" charset="0"/>
              </a:rPr>
              <a:t>energije</a:t>
            </a:r>
            <a:r>
              <a:rPr lang="en-US" sz="18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000066"/>
                </a:solidFill>
                <a:latin typeface="Arial" charset="0"/>
              </a:rPr>
              <a:t>zvuka</a:t>
            </a:r>
            <a:r>
              <a:rPr lang="en-US" sz="1800" b="1" dirty="0">
                <a:solidFill>
                  <a:srgbClr val="000066"/>
                </a:solidFill>
                <a:latin typeface="Arial" charset="0"/>
              </a:rPr>
              <a:t>: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3103825" y="5083492"/>
            <a:ext cx="353465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990000"/>
                </a:solidFill>
                <a:latin typeface="Arial" charset="0"/>
              </a:rPr>
              <a:t>Kineti</a:t>
            </a: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čka energija zvuka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5" name="Rectangle 40"/>
          <p:cNvSpPr>
            <a:spLocks noChangeArrowheads="1"/>
          </p:cNvSpPr>
          <p:nvPr/>
        </p:nvSpPr>
        <p:spPr bwMode="auto">
          <a:xfrm>
            <a:off x="3103825" y="5585465"/>
            <a:ext cx="391644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Potencijalna energija zvuka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48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5297433"/>
            <a:ext cx="144000" cy="144000"/>
          </a:xfrm>
          <a:prstGeom prst="rect">
            <a:avLst/>
          </a:prstGeom>
          <a:noFill/>
        </p:spPr>
      </p:pic>
      <p:pic>
        <p:nvPicPr>
          <p:cNvPr id="49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0224" y="5794356"/>
            <a:ext cx="144000" cy="144000"/>
          </a:xfrm>
          <a:prstGeom prst="rect">
            <a:avLst/>
          </a:prstGeom>
          <a:noFill/>
        </p:spPr>
      </p:pic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Gustina energije zvuka</a:t>
            </a:r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3706020" y="1359165"/>
            <a:ext cx="381829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sz="1800" b="1" dirty="0">
                <a:solidFill>
                  <a:srgbClr val="990000"/>
                </a:solidFill>
              </a:rPr>
              <a:t>G</a:t>
            </a:r>
            <a:r>
              <a:rPr lang="sl-SI" sz="1800" b="1" dirty="0">
                <a:solidFill>
                  <a:srgbClr val="990000"/>
                </a:solidFill>
                <a:latin typeface="Arial" charset="0"/>
              </a:rPr>
              <a:t>ustina energije zvuka E </a:t>
            </a:r>
            <a:r>
              <a:rPr lang="sl-SI" sz="1800" b="1" dirty="0">
                <a:solidFill>
                  <a:srgbClr val="990000"/>
                </a:solidFill>
                <a:cs typeface="Arial" charset="0"/>
                <a:sym typeface="Symbol" pitchFamily="18" charset="2"/>
              </a:rPr>
              <a:t></a:t>
            </a:r>
            <a:r>
              <a:rPr lang="sl-SI" sz="1800" b="1" dirty="0">
                <a:solidFill>
                  <a:srgbClr val="990000"/>
                </a:solidFill>
              </a:rPr>
              <a:t>J/m</a:t>
            </a:r>
            <a:r>
              <a:rPr lang="sl-SI" sz="1800" b="1" baseline="30000" dirty="0">
                <a:solidFill>
                  <a:srgbClr val="990000"/>
                </a:solidFill>
              </a:rPr>
              <a:t>3</a:t>
            </a:r>
            <a:r>
              <a:rPr lang="sl-SI" sz="1800" b="1" dirty="0">
                <a:solidFill>
                  <a:srgbClr val="990000"/>
                </a:solidFill>
                <a:cs typeface="Arial" charset="0"/>
                <a:sym typeface="Symbol" pitchFamily="18" charset="2"/>
              </a:rPr>
              <a:t>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3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564691"/>
              </p:ext>
            </p:extLst>
          </p:nvPr>
        </p:nvGraphicFramePr>
        <p:xfrm>
          <a:off x="2398029" y="1196752"/>
          <a:ext cx="1165859" cy="82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8558" imgH="393529" progId="Equation.3">
                  <p:embed/>
                </p:oleObj>
              </mc:Choice>
              <mc:Fallback>
                <p:oleObj name="Equation" r:id="rId3" imgW="558558" imgH="39352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029" y="1196752"/>
                        <a:ext cx="1165859" cy="82153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335592"/>
              </p:ext>
            </p:extLst>
          </p:nvPr>
        </p:nvGraphicFramePr>
        <p:xfrm>
          <a:off x="3706020" y="2276872"/>
          <a:ext cx="1558763" cy="494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669" imgH="241195" progId="Equation.3">
                  <p:embed/>
                </p:oleObj>
              </mc:Choice>
              <mc:Fallback>
                <p:oleObj name="Equation" r:id="rId5" imgW="761669" imgH="241195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020" y="2276872"/>
                        <a:ext cx="1558763" cy="49434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870695"/>
              </p:ext>
            </p:extLst>
          </p:nvPr>
        </p:nvGraphicFramePr>
        <p:xfrm>
          <a:off x="5298833" y="3876556"/>
          <a:ext cx="21113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54080" imgH="393480" progId="Equation.DSMT4">
                  <p:embed/>
                </p:oleObj>
              </mc:Choice>
              <mc:Fallback>
                <p:oleObj name="Equation" r:id="rId7" imgW="1054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8833" y="3876556"/>
                        <a:ext cx="2111375" cy="79216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786955"/>
              </p:ext>
            </p:extLst>
          </p:nvPr>
        </p:nvGraphicFramePr>
        <p:xfrm>
          <a:off x="1043608" y="3862268"/>
          <a:ext cx="2871768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34960" imgH="393480" progId="Equation.DSMT4">
                  <p:embed/>
                </p:oleObj>
              </mc:Choice>
              <mc:Fallback>
                <p:oleObj name="Equation" r:id="rId9" imgW="1434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862268"/>
                        <a:ext cx="2871768" cy="792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2307436" y="2934289"/>
            <a:ext cx="2552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800" b="1" dirty="0">
                <a:solidFill>
                  <a:srgbClr val="990000"/>
                </a:solidFill>
              </a:rPr>
              <a:t>Gustina kinetičke</a:t>
            </a:r>
          </a:p>
          <a:p>
            <a:r>
              <a:rPr lang="sl-SI" sz="1800" b="1" dirty="0">
                <a:solidFill>
                  <a:srgbClr val="990000"/>
                </a:solidFill>
              </a:rPr>
              <a:t>energije zvuka</a:t>
            </a:r>
            <a:endParaRPr lang="en-US" sz="1800" dirty="0">
              <a:solidFill>
                <a:srgbClr val="99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59392" y="3862789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>
                <a:solidFill>
                  <a:srgbClr val="000066"/>
                </a:solidFill>
                <a:sym typeface="Wingdings"/>
              </a:rPr>
              <a:t></a:t>
            </a:r>
            <a:endParaRPr lang="en-US" sz="4400" dirty="0"/>
          </a:p>
        </p:txBody>
      </p:sp>
      <p:graphicFrame>
        <p:nvGraphicFramePr>
          <p:cNvPr id="1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717699"/>
              </p:ext>
            </p:extLst>
          </p:nvPr>
        </p:nvGraphicFramePr>
        <p:xfrm>
          <a:off x="3447452" y="5085184"/>
          <a:ext cx="2304000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55600" imgH="431640" progId="Equation.DSMT4">
                  <p:embed/>
                </p:oleObj>
              </mc:Choice>
              <mc:Fallback>
                <p:oleObj name="Equation" r:id="rId11" imgW="1155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7452" y="5085184"/>
                        <a:ext cx="2304000" cy="864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CC99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4827716" y="2934288"/>
            <a:ext cx="2552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800" b="1" dirty="0">
                <a:solidFill>
                  <a:srgbClr val="990000"/>
                </a:solidFill>
              </a:rPr>
              <a:t>Gustina potencijalne</a:t>
            </a:r>
          </a:p>
          <a:p>
            <a:r>
              <a:rPr lang="sl-SI" sz="1800" b="1" dirty="0">
                <a:solidFill>
                  <a:srgbClr val="990000"/>
                </a:solidFill>
              </a:rPr>
              <a:t>energije zvuka</a:t>
            </a:r>
            <a:endParaRPr lang="en-US" sz="1800" dirty="0">
              <a:solidFill>
                <a:srgbClr val="99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4211960" y="2636912"/>
            <a:ext cx="144016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5004048" y="2636912"/>
            <a:ext cx="216024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Gustina energije zvuka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179512" y="1409001"/>
            <a:ext cx="367240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sz="1800" b="1" dirty="0">
                <a:solidFill>
                  <a:srgbClr val="990000"/>
                </a:solidFill>
                <a:latin typeface="Arial" charset="0"/>
              </a:rPr>
              <a:t>Ukupna gustina energije zvuka:</a:t>
            </a:r>
            <a:endParaRPr lang="en-GB" sz="1800" b="1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24" name="Object 14"/>
          <p:cNvGraphicFramePr>
            <a:graphicFrameLocks noChangeAspect="1"/>
          </p:cNvGraphicFramePr>
          <p:nvPr/>
        </p:nvGraphicFramePr>
        <p:xfrm>
          <a:off x="3418503" y="2060944"/>
          <a:ext cx="2306994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95400" imgH="482600" progId="Equation.3">
                  <p:embed/>
                </p:oleObj>
              </mc:Choice>
              <mc:Fallback>
                <p:oleObj name="Equation" r:id="rId3" imgW="1295400" imgH="482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8503" y="2060944"/>
                        <a:ext cx="2306994" cy="864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CC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179512" y="3284984"/>
            <a:ext cx="878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Kod ravnih talasa</a:t>
            </a:r>
            <a:r>
              <a:rPr 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:</a:t>
            </a:r>
            <a:endParaRPr lang="en-GB" sz="1800" b="1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2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312656"/>
              </p:ext>
            </p:extLst>
          </p:nvPr>
        </p:nvGraphicFramePr>
        <p:xfrm>
          <a:off x="5148065" y="3933152"/>
          <a:ext cx="1936092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28700" imgH="457200" progId="Equation.3">
                  <p:embed/>
                </p:oleObj>
              </mc:Choice>
              <mc:Fallback>
                <p:oleObj name="Equation" r:id="rId5" imgW="102870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5" y="3933152"/>
                        <a:ext cx="1936092" cy="864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CC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819953"/>
              </p:ext>
            </p:extLst>
          </p:nvPr>
        </p:nvGraphicFramePr>
        <p:xfrm>
          <a:off x="1932136" y="3977802"/>
          <a:ext cx="105568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5000" imgH="368280" progId="Equation.DSMT4">
                  <p:embed/>
                </p:oleObj>
              </mc:Choice>
              <mc:Fallback>
                <p:oleObj name="Equation" r:id="rId7" imgW="495000" imgH="3682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2136" y="3977802"/>
                        <a:ext cx="1055688" cy="774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AutoShape 20"/>
          <p:cNvSpPr>
            <a:spLocks noChangeArrowheads="1"/>
          </p:cNvSpPr>
          <p:nvPr/>
        </p:nvSpPr>
        <p:spPr bwMode="auto">
          <a:xfrm>
            <a:off x="3382145" y="4028890"/>
            <a:ext cx="1371600" cy="672525"/>
          </a:xfrm>
          <a:prstGeom prst="rightArrow">
            <a:avLst>
              <a:gd name="adj1" fmla="val 50000"/>
              <a:gd name="adj2" fmla="val 25962"/>
            </a:avLst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sr-Latn-CS" sz="1600" b="1" dirty="0">
                <a:solidFill>
                  <a:srgbClr val="000066"/>
                </a:solidFill>
                <a:latin typeface="Arial" charset="0"/>
              </a:rPr>
              <a:t>ravni talasi</a:t>
            </a:r>
            <a:endParaRPr lang="en-US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7" descr="C:\My Documents\Nastava\Predavanja\PPP\Slike\ba7666-11,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634332"/>
            <a:ext cx="5958459" cy="517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Intenzitet zvuka</a:t>
            </a:r>
          </a:p>
        </p:txBody>
      </p:sp>
      <p:graphicFrame>
        <p:nvGraphicFramePr>
          <p:cNvPr id="1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861428"/>
              </p:ext>
            </p:extLst>
          </p:nvPr>
        </p:nvGraphicFramePr>
        <p:xfrm>
          <a:off x="6137914" y="4481579"/>
          <a:ext cx="122078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20" imgH="406080" progId="Equation.DSMT4">
                  <p:embed/>
                </p:oleObj>
              </mc:Choice>
              <mc:Fallback>
                <p:oleObj name="Equation" r:id="rId4" imgW="583920" imgH="4060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914" y="4481579"/>
                        <a:ext cx="1220788" cy="8540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5274086" y="5507940"/>
            <a:ext cx="30139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1800" b="1" i="1" dirty="0">
                <a:solidFill>
                  <a:srgbClr val="000066"/>
                </a:solidFill>
              </a:rPr>
              <a:t>I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 – intenzitet zvuka 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  <a:cs typeface="Arial" charset="0"/>
                <a:sym typeface="Symbol" pitchFamily="18" charset="2"/>
              </a:rPr>
              <a:t>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W/m</a:t>
            </a:r>
            <a:r>
              <a:rPr lang="sl-SI" sz="1800" b="1" baseline="30000" dirty="0">
                <a:solidFill>
                  <a:srgbClr val="000066"/>
                </a:solidFill>
                <a:latin typeface="Arial" charset="0"/>
              </a:rPr>
              <a:t>2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  <a:cs typeface="Arial" charset="0"/>
                <a:sym typeface="Symbol" pitchFamily="18" charset="2"/>
              </a:rPr>
              <a:t></a:t>
            </a:r>
            <a:endParaRPr lang="en-US" sz="1800" b="1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Intenzitet zvuka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41399" y="5661248"/>
            <a:ext cx="81630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sl-SI" sz="1800" b="1" i="1" dirty="0">
                <a:solidFill>
                  <a:srgbClr val="000066"/>
                </a:solidFill>
                <a:latin typeface="Arial" charset="0"/>
              </a:rPr>
              <a:t>Prostorna raspodela vektora intenziteta zvuka ukazuje na pravce prostiranja energije (smer vektora) i količinu energije (veličina vektora)</a:t>
            </a:r>
            <a:endParaRPr lang="en-US" sz="1800" b="1" i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2640" y="1249953"/>
            <a:ext cx="5720000" cy="435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Intenzitet zvuka</a:t>
            </a: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1547664" y="1210134"/>
            <a:ext cx="417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Intenzitet zvuka u bilo kojem pravcu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: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16" name="Object 49"/>
          <p:cNvGraphicFramePr>
            <a:graphicFrameLocks noChangeAspect="1"/>
          </p:cNvGraphicFramePr>
          <p:nvPr/>
        </p:nvGraphicFramePr>
        <p:xfrm>
          <a:off x="5874296" y="1160800"/>
          <a:ext cx="909160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44240" imgH="228600" progId="Equation.DSMT4">
                  <p:embed/>
                </p:oleObj>
              </mc:Choice>
              <mc:Fallback>
                <p:oleObj name="Equation" r:id="rId3" imgW="444240" imgH="2286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4296" y="1160800"/>
                        <a:ext cx="909160" cy="468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2"/>
          <p:cNvGraphicFramePr>
            <a:graphicFrameLocks noChangeAspect="1"/>
          </p:cNvGraphicFramePr>
          <p:nvPr/>
        </p:nvGraphicFramePr>
        <p:xfrm>
          <a:off x="5874297" y="1988840"/>
          <a:ext cx="959174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08000" imgH="457200" progId="Equation.3">
                  <p:embed/>
                </p:oleObj>
              </mc:Choice>
              <mc:Fallback>
                <p:oleObj name="Equation" r:id="rId5" imgW="508000" imgH="4572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4297" y="1988840"/>
                        <a:ext cx="959174" cy="864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54"/>
          <p:cNvSpPr>
            <a:spLocks noChangeArrowheads="1"/>
          </p:cNvSpPr>
          <p:nvPr/>
        </p:nvSpPr>
        <p:spPr bwMode="auto">
          <a:xfrm>
            <a:off x="1547664" y="2236174"/>
            <a:ext cx="417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Kod svih oblika talasa važi relacija: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3DF8EF-5943-4F8C-9157-3888A094640B}"/>
              </a:ext>
            </a:extLst>
          </p:cNvPr>
          <p:cNvGrpSpPr/>
          <p:nvPr/>
        </p:nvGrpSpPr>
        <p:grpSpPr>
          <a:xfrm>
            <a:off x="1475656" y="3068960"/>
            <a:ext cx="5719228" cy="3060000"/>
            <a:chOff x="1475656" y="3068960"/>
            <a:chExt cx="5719228" cy="3060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0084C1C-B358-4D55-AF10-27BEA51C6305}"/>
                </a:ext>
              </a:extLst>
            </p:cNvPr>
            <p:cNvGrpSpPr/>
            <p:nvPr/>
          </p:nvGrpSpPr>
          <p:grpSpPr>
            <a:xfrm>
              <a:off x="1475656" y="3068960"/>
              <a:ext cx="5719228" cy="3060000"/>
              <a:chOff x="1696642" y="3068960"/>
              <a:chExt cx="5719228" cy="3060000"/>
            </a:xfrm>
          </p:grpSpPr>
          <p:pic>
            <p:nvPicPr>
              <p:cNvPr id="24" name="Picture 9" descr="Ð ÐµÐ·ÑÐ»ÑÐ°Ñ ÑÐ»Ð¸ÐºÐ° Ð·Ð° spherical sound wave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728131" y="3068960"/>
                <a:ext cx="5687739" cy="30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9041AF-DA1B-4588-84A5-25A24CDBFF1E}"/>
                  </a:ext>
                </a:extLst>
              </p:cNvPr>
              <p:cNvSpPr txBox="1"/>
              <p:nvPr/>
            </p:nvSpPr>
            <p:spPr>
              <a:xfrm>
                <a:off x="3538009" y="3260416"/>
                <a:ext cx="1368152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RS" sz="1300" b="1" dirty="0">
                    <a:solidFill>
                      <a:srgbClr val="5A5A32"/>
                    </a:solidFill>
                  </a:rPr>
                  <a:t>intenzitet na</a:t>
                </a:r>
              </a:p>
              <a:p>
                <a:r>
                  <a:rPr lang="sr-Latn-RS" sz="1300" b="1" dirty="0">
                    <a:solidFill>
                      <a:srgbClr val="5A5A32"/>
                    </a:solidFill>
                  </a:rPr>
                  <a:t>površini sfere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7C4A3C-9BCE-43B3-AA80-A9B4F6EE5BE8}"/>
                  </a:ext>
                </a:extLst>
              </p:cNvPr>
              <p:cNvSpPr txBox="1"/>
              <p:nvPr/>
            </p:nvSpPr>
            <p:spPr>
              <a:xfrm>
                <a:off x="1696642" y="3326306"/>
                <a:ext cx="1204157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sr-Latn-RS" sz="1300" b="1" dirty="0">
                    <a:solidFill>
                      <a:srgbClr val="5A5A32"/>
                    </a:solidFill>
                  </a:rPr>
                  <a:t>površina sfere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F59597-D24D-480C-B9A9-D3C477FEC74F}"/>
                  </a:ext>
                </a:extLst>
              </p:cNvPr>
              <p:cNvSpPr txBox="1"/>
              <p:nvPr/>
            </p:nvSpPr>
            <p:spPr>
              <a:xfrm>
                <a:off x="1778838" y="3989815"/>
                <a:ext cx="1138782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sr-Latn-RS" sz="1300" b="1" dirty="0">
                    <a:solidFill>
                      <a:srgbClr val="5A5A32"/>
                    </a:solidFill>
                  </a:rPr>
                  <a:t>zvučna snaga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BBD5DD-B3C1-4367-A4CA-40C074E5A01C}"/>
                  </a:ext>
                </a:extLst>
              </p:cNvPr>
              <p:cNvSpPr txBox="1"/>
              <p:nvPr/>
            </p:nvSpPr>
            <p:spPr>
              <a:xfrm>
                <a:off x="2987824" y="5445224"/>
                <a:ext cx="2268000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72000" tIns="0" rIns="72000" bIns="0" rtlCol="0">
                <a:spAutoFit/>
              </a:bodyPr>
              <a:lstStyle/>
              <a:p>
                <a:pPr algn="just"/>
                <a:r>
                  <a:rPr lang="sr-Latn-RS" sz="1100" b="1" dirty="0">
                    <a:solidFill>
                      <a:srgbClr val="5A5A32"/>
                    </a:solidFill>
                  </a:rPr>
                  <a:t>Energija se na dvostrukom udaljenju od izvora prostire na četiri puta većoj površini, pa je intenzitet četiri puta manji.</a:t>
                </a: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B01809-3902-434A-B3CD-4E8AAC74E2E4}"/>
                  </a:ext>
                </a:extLst>
              </p:cNvPr>
              <p:cNvSpPr/>
              <p:nvPr/>
            </p:nvSpPr>
            <p:spPr bwMode="auto">
              <a:xfrm>
                <a:off x="5185155" y="5864956"/>
                <a:ext cx="466965" cy="22834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r-Latn-R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FE06909-8E48-4642-A5DF-A40C751D11D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72000" y="4941168"/>
              <a:ext cx="744210" cy="46033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Zvučna snaga</a:t>
            </a:r>
          </a:p>
        </p:txBody>
      </p:sp>
      <p:pic>
        <p:nvPicPr>
          <p:cNvPr id="18" name="Picture 4" descr="C:\My Documents\Nastava\Predavanja\PPP\Slike\ba7666-11,5.jpg"/>
          <p:cNvPicPr>
            <a:picLocks noChangeAspect="1" noChangeArrowheads="1"/>
          </p:cNvPicPr>
          <p:nvPr/>
        </p:nvPicPr>
        <p:blipFill>
          <a:blip r:embed="rId3" cstate="print"/>
          <a:srcRect l="1819" t="17963" r="4091" b="4199"/>
          <a:stretch>
            <a:fillRect/>
          </a:stretch>
        </p:blipFill>
        <p:spPr bwMode="auto">
          <a:xfrm>
            <a:off x="461396" y="1294211"/>
            <a:ext cx="8221208" cy="46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8738</TotalTime>
  <Words>1370</Words>
  <Application>Microsoft Office PowerPoint</Application>
  <PresentationFormat>On-screen Show (4:3)</PresentationFormat>
  <Paragraphs>122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Default Design</vt:lpstr>
      <vt:lpstr>CorelDRAW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1</dc:title>
  <dc:creator>DM</dc:creator>
  <cp:lastModifiedBy>Darko Mihajlov</cp:lastModifiedBy>
  <cp:revision>1050</cp:revision>
  <dcterms:created xsi:type="dcterms:W3CDTF">2012-10-03T09:08:30Z</dcterms:created>
  <dcterms:modified xsi:type="dcterms:W3CDTF">2023-06-22T11:05:37Z</dcterms:modified>
</cp:coreProperties>
</file>